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bi2361@ioc.gov.u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51\Рабочий стол\04bda8127c2ba9b92629400b67d3d1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216024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B050"/>
                </a:solidFill>
              </a:rPr>
              <a:t/>
            </a:r>
            <a:br>
              <a:rPr lang="uk-UA" sz="4000" b="1" dirty="0" smtClean="0">
                <a:solidFill>
                  <a:srgbClr val="00B050"/>
                </a:solidFill>
              </a:rPr>
            </a:br>
            <a:r>
              <a:rPr lang="uk-UA" sz="4000" b="1" dirty="0" smtClean="0">
                <a:solidFill>
                  <a:srgbClr val="00B050"/>
                </a:solidFill>
              </a:rPr>
              <a:t/>
            </a:r>
            <a:br>
              <a:rPr lang="uk-UA" sz="4000" b="1" dirty="0" smtClean="0">
                <a:solidFill>
                  <a:srgbClr val="00B050"/>
                </a:solidFill>
              </a:rPr>
            </a:br>
            <a:r>
              <a:rPr lang="uk-UA" sz="4800" b="1" dirty="0" smtClean="0">
                <a:solidFill>
                  <a:srgbClr val="00B050"/>
                </a:solidFill>
              </a:rPr>
              <a:t>ЗАБЕЗПЕЧЕННЯ</a:t>
            </a:r>
            <a:br>
              <a:rPr lang="uk-UA" sz="4800" b="1" dirty="0" smtClean="0">
                <a:solidFill>
                  <a:srgbClr val="00B050"/>
                </a:solidFill>
              </a:rPr>
            </a:br>
            <a:r>
              <a:rPr lang="uk-UA" sz="4800" b="1" dirty="0" smtClean="0">
                <a:solidFill>
                  <a:srgbClr val="00B050"/>
                </a:solidFill>
              </a:rPr>
              <a:t>ТЕХНІЧНИМИ </a:t>
            </a:r>
            <a:r>
              <a:rPr lang="uk-UA" sz="4800" b="1" dirty="0">
                <a:solidFill>
                  <a:srgbClr val="00B050"/>
                </a:solidFill>
              </a:rPr>
              <a:t>ТА </a:t>
            </a:r>
            <a:r>
              <a:rPr lang="uk-UA" sz="4800" b="1" dirty="0" smtClean="0">
                <a:solidFill>
                  <a:srgbClr val="00B050"/>
                </a:solidFill>
              </a:rPr>
              <a:t>ІНШИМИ ЗАСОБАМИ РЕАБІЛІТАЦІЇ</a:t>
            </a:r>
            <a:br>
              <a:rPr lang="uk-UA" sz="4800" b="1" dirty="0" smtClean="0">
                <a:solidFill>
                  <a:srgbClr val="00B050"/>
                </a:solidFill>
              </a:rPr>
            </a:br>
            <a:r>
              <a:rPr lang="uk-UA" sz="4000" b="1" dirty="0" smtClean="0">
                <a:solidFill>
                  <a:srgbClr val="00B050"/>
                </a:solidFill>
              </a:rPr>
              <a:t/>
            </a:r>
            <a:br>
              <a:rPr lang="uk-UA" sz="4000" b="1" dirty="0" smtClean="0">
                <a:solidFill>
                  <a:srgbClr val="00B050"/>
                </a:solidFill>
              </a:rPr>
            </a:b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b="1" dirty="0">
                <a:solidFill>
                  <a:schemeClr val="accent2"/>
                </a:solidFill>
              </a:rPr>
              <a:t>Нормативні Акти: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28575"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 fontAlgn="t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Постанова КМУ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2012 р. № 321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технічними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грошової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компенсації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придбані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переліку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t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04.06.2021  № 309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Переліку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виплачується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грошова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компенсація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fontAlgn="t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28.05.2021  № 278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технічними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fontAlgn="t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10.08.2018  № 1138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технічними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Font typeface="Wingdings" pitchFamily="2" charset="2"/>
              <a:buChar char="q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17.03.2021  № 134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функціональних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учасника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антитерористичної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Font typeface="Wingdings" pitchFamily="2" charset="2"/>
              <a:buChar char="q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Font typeface="Wingdings" pitchFamily="2" charset="2"/>
              <a:buChar char="q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Font typeface="Wingdings" pitchFamily="2" charset="2"/>
              <a:buChar char="q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належать: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протезно-ортопедичні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ортопедичне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взуття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самообслуговування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догляду;</a:t>
            </a:r>
          </a:p>
          <a:p>
            <a:pPr>
              <a:buFont typeface="Wingdings" pitchFamily="2" charset="2"/>
              <a:buChar char="q"/>
            </a:pP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допоміжні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особистої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рухомості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підйому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меблі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орієнтування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інформацією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Право на безкоштовне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зебезпечення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ТЗР мають: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Особи з інвалідністю;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Діти з інвалідністю;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Діти до 18 років з ураженням опорно-рухового апарату;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Особи похилого віку;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Жінки, дівчата після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мастектомії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Учасники антитерористичної операції;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Особи на яких поширюється дія Закону України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статус ветеранів військової служби, ветеранів органів внутрішніх справ, ветеранів Національної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поліції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деяких інших осіб та їх соціальний 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захист”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взяття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пред’являються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подаються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разом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заявою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документи: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паспорту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свідоцтва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МСЕК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ЛКК);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ЛКК (для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установлена до 1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2007 р.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безстроково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строк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закінчився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ідентифікаційного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уповноважених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ригінал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посвідчення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підтверджує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право особи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пільги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Орган, який прийняв документи повинен: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знайомити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представникам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переліку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офіційних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веб-сайтах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Мінсоцполітики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Фонду;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каталоги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Розповісти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компенсації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особи,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офіційного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веб-сайту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Мінсоцполітики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сумісності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реабілітаці</a:t>
            </a:r>
            <a:r>
              <a:rPr lang="ru-RU" dirty="0" err="1"/>
              <a:t>ї</a:t>
            </a:r>
            <a:r>
              <a:rPr lang="ru-RU" dirty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 та підписати заяву;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Сканувати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документи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направити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скановані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документи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 по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захищиній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криптопошті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Одеське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обласне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itchFamily="18" charset="0"/>
              </a:rPr>
              <a:t>тери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торіальне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відділення Фонду соціального захисту осіб з інвалідністю (далі – Фонд) за електронною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cbi2361@ioc.gov.ua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14 днів направити документи у паперовій формі до Фонду.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6"/>
            <a:ext cx="8229600" cy="1439864"/>
          </a:xfr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Одеське обласне територіальне відділення Фонду соціального захисту осіб з інвалідністю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/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fontAlgn="base">
              <a:lnSpc>
                <a:spcPts val="1800"/>
              </a:lnSpc>
              <a:spcAft>
                <a:spcPts val="375"/>
              </a:spcAft>
              <a:buNone/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lnSpc>
                <a:spcPts val="1800"/>
              </a:lnSpc>
              <a:spcAft>
                <a:spcPts val="375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иректор: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Кольцов </a:t>
            </a:r>
            <a:r>
              <a:rPr lang="ru-RU" sz="2400" b="1" u="sng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sz="2400" b="1" u="sng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Михайлович</a:t>
            </a:r>
            <a:endParaRPr lang="ru-RU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ts val="1800"/>
              </a:lnSpc>
              <a:spcAft>
                <a:spcPts val="375"/>
              </a:spcAft>
              <a:buNone/>
            </a:pP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Адреса:</a:t>
            </a:r>
          </a:p>
          <a:p>
            <a:pPr marL="0" indent="0" algn="just" fontAlgn="base">
              <a:spcAft>
                <a:spcPts val="375"/>
              </a:spcAft>
              <a:buNone/>
            </a:pP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65012, м. Одеса, </a:t>
            </a:r>
            <a:r>
              <a:rPr lang="ru-RU" sz="2400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Канатна</a:t>
            </a: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83 (</a:t>
            </a:r>
            <a:r>
              <a:rPr lang="ru-RU" sz="2400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пошти</a:t>
            </a: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№35)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ts val="1800"/>
              </a:lnSpc>
              <a:spcAft>
                <a:spcPts val="375"/>
              </a:spcAft>
              <a:buNone/>
            </a:pP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Телефон/факс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(048) 722-52-42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ts val="1800"/>
              </a:lnSpc>
              <a:spcAft>
                <a:spcPts val="375"/>
              </a:spcAft>
              <a:buNone/>
            </a:pPr>
            <a:r>
              <a:rPr lang="ru-RU" sz="24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Контактні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номери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телефонів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lnSpc>
                <a:spcPts val="1800"/>
              </a:lnSpc>
              <a:spcAft>
                <a:spcPts val="375"/>
              </a:spcAft>
              <a:buNone/>
            </a:pP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(048) 728-35-30; (048) 724-63-85</a:t>
            </a:r>
          </a:p>
          <a:p>
            <a:pPr marL="0" indent="0" fontAlgn="base">
              <a:lnSpc>
                <a:spcPts val="1800"/>
              </a:lnSpc>
              <a:spcAft>
                <a:spcPts val="375"/>
              </a:spcAft>
              <a:buNone/>
            </a:pPr>
            <a:r>
              <a:rPr lang="ru-RU" sz="24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ts val="2025"/>
              </a:lnSpc>
              <a:spcAft>
                <a:spcPts val="375"/>
              </a:spcAft>
              <a:buNone/>
            </a:pPr>
            <a:r>
              <a:rPr lang="ru-RU" sz="2400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Пн-Чт</a:t>
            </a: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09:00-18:00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ts val="2025"/>
              </a:lnSpc>
              <a:spcAft>
                <a:spcPts val="375"/>
              </a:spcAft>
              <a:buNone/>
            </a:pPr>
            <a:r>
              <a:rPr lang="ru-RU" sz="2400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09:00-16:45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ts val="2025"/>
              </a:lnSpc>
              <a:spcAft>
                <a:spcPts val="1000"/>
              </a:spcAft>
              <a:buNone/>
            </a:pPr>
            <a:r>
              <a:rPr lang="ru-RU" sz="2400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Обідня</a:t>
            </a: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перерва</a:t>
            </a:r>
            <a:r>
              <a:rPr lang="ru-RU" sz="2400" dirty="0">
                <a:solidFill>
                  <a:srgbClr val="1D1D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13:00-13:45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D87FF5-5F74-4CC2-BF2E-50447EC8EB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753"/>
            <a:ext cx="8229600" cy="18290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E022D5-92EC-4ED9-B318-08724A9F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4"/>
            <a:ext cx="8229600" cy="1801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E52BAC95-98CB-4C00-ACB7-C020B232C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844674"/>
            <a:ext cx="8229600" cy="49975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4541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51\Рабочий стол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60E9C3-32BC-4462-BC19-ED674226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656184"/>
          </a:xfrm>
        </p:spPr>
        <p:txBody>
          <a:bodyPr>
            <a:noAutofit/>
          </a:bodyPr>
          <a:lstStyle/>
          <a:p>
            <a:r>
              <a:rPr lang="uk-UA" sz="9600" b="1" dirty="0">
                <a:solidFill>
                  <a:srgbClr val="0070C0"/>
                </a:solidFill>
              </a:rPr>
              <a:t>Дякую</a:t>
            </a:r>
            <a:r>
              <a:rPr lang="uk-UA" sz="9600" b="1" dirty="0">
                <a:solidFill>
                  <a:srgbClr val="FF0000"/>
                </a:solidFill>
              </a:rPr>
              <a:t> за </a:t>
            </a:r>
            <a:r>
              <a:rPr lang="uk-UA" sz="9600" b="1" dirty="0">
                <a:solidFill>
                  <a:schemeClr val="accent3">
                    <a:lumMod val="50000"/>
                  </a:schemeClr>
                </a:solidFill>
              </a:rPr>
              <a:t>увагу</a:t>
            </a:r>
            <a:endParaRPr lang="ru-RU" sz="9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00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489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ЗАБЕЗПЕЧЕННЯ ТЕХНІЧНИМИ ТА ІНШИМИ ЗАСОБАМИ РЕАБІЛІТАЦІЇ  </vt:lpstr>
      <vt:lpstr>Нормативні Акти:</vt:lpstr>
      <vt:lpstr>До технічних та інших засобів реабілітації належать:</vt:lpstr>
      <vt:lpstr>Право на безкоштовне зебезпечення ТЗР мають:</vt:lpstr>
      <vt:lpstr>Слайд 5</vt:lpstr>
      <vt:lpstr>Орган, який прийняв документи повинен:</vt:lpstr>
      <vt:lpstr>Одеське обласне територіальне відділення Фонду соціального захисту осіб з інвалідністю</vt:lpstr>
      <vt:lpstr>Слайд 8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83</cp:revision>
  <dcterms:modified xsi:type="dcterms:W3CDTF">2021-10-06T08:46:14Z</dcterms:modified>
</cp:coreProperties>
</file>